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88" r:id="rId6"/>
    <p:sldId id="289" r:id="rId7"/>
    <p:sldId id="290" r:id="rId8"/>
    <p:sldId id="291" r:id="rId9"/>
    <p:sldId id="292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00855-B431-4749-8A89-C4A1B9F1EBA1}" type="datetimeFigureOut">
              <a:rPr lang="en-US" smtClean="0"/>
              <a:t>10/3/2014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52FD-DA8C-496C-8FF4-E6B033F0E0C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00855-B431-4749-8A89-C4A1B9F1EBA1}" type="datetimeFigureOut">
              <a:rPr lang="en-US" smtClean="0"/>
              <a:t>10/3/2014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52FD-DA8C-496C-8FF4-E6B033F0E0C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00855-B431-4749-8A89-C4A1B9F1EBA1}" type="datetimeFigureOut">
              <a:rPr lang="en-US" smtClean="0"/>
              <a:t>10/3/2014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52FD-DA8C-496C-8FF4-E6B033F0E0C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00855-B431-4749-8A89-C4A1B9F1EBA1}" type="datetimeFigureOut">
              <a:rPr lang="en-US" smtClean="0"/>
              <a:t>10/3/2014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52FD-DA8C-496C-8FF4-E6B033F0E0C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00855-B431-4749-8A89-C4A1B9F1EBA1}" type="datetimeFigureOut">
              <a:rPr lang="en-US" smtClean="0"/>
              <a:t>10/3/2014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52FD-DA8C-496C-8FF4-E6B033F0E0C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00855-B431-4749-8A89-C4A1B9F1EBA1}" type="datetimeFigureOut">
              <a:rPr lang="en-US" smtClean="0"/>
              <a:t>10/3/2014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52FD-DA8C-496C-8FF4-E6B033F0E0C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00855-B431-4749-8A89-C4A1B9F1EBA1}" type="datetimeFigureOut">
              <a:rPr lang="en-US" smtClean="0"/>
              <a:t>10/3/2014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52FD-DA8C-496C-8FF4-E6B033F0E0C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00855-B431-4749-8A89-C4A1B9F1EBA1}" type="datetimeFigureOut">
              <a:rPr lang="en-US" smtClean="0"/>
              <a:t>10/3/2014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52FD-DA8C-496C-8FF4-E6B033F0E0C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00855-B431-4749-8A89-C4A1B9F1EBA1}" type="datetimeFigureOut">
              <a:rPr lang="en-US" smtClean="0"/>
              <a:t>10/3/2014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52FD-DA8C-496C-8FF4-E6B033F0E0C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00855-B431-4749-8A89-C4A1B9F1EBA1}" type="datetimeFigureOut">
              <a:rPr lang="en-US" smtClean="0"/>
              <a:t>10/3/2014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52FD-DA8C-496C-8FF4-E6B033F0E0C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00855-B431-4749-8A89-C4A1B9F1EBA1}" type="datetimeFigureOut">
              <a:rPr lang="en-US" smtClean="0"/>
              <a:t>10/3/2014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52FD-DA8C-496C-8FF4-E6B033F0E0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39F00855-B431-4749-8A89-C4A1B9F1EBA1}" type="datetimeFigureOut">
              <a:rPr lang="en-US" smtClean="0"/>
              <a:t>10/3/2014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5EF352FD-DA8C-496C-8FF4-E6B033F0E0C8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iteracynet.org/mi/assessment/findyourstrengths.html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762000"/>
            <a:ext cx="7117180" cy="1470025"/>
          </a:xfrm>
        </p:spPr>
        <p:txBody>
          <a:bodyPr/>
          <a:lstStyle/>
          <a:p>
            <a:pPr algn="ctr"/>
            <a:r>
              <a:rPr lang="en-US" dirty="0" smtClean="0">
                <a:latin typeface="AR BLANCA" panose="02000000000000000000" pitchFamily="2" charset="0"/>
              </a:rPr>
              <a:t>Harvesting the Fruits of Your Classroom</a:t>
            </a:r>
            <a:endParaRPr lang="en-US" dirty="0">
              <a:latin typeface="AR BLANCA" panose="020000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2743200"/>
            <a:ext cx="7117180" cy="3733800"/>
          </a:xfrm>
        </p:spPr>
        <p:txBody>
          <a:bodyPr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Cultivating Learning Styles in a Differentiated Classroom</a:t>
            </a:r>
          </a:p>
          <a:p>
            <a:pPr algn="ctr"/>
            <a:r>
              <a:rPr lang="en-US" sz="2800" i="1" dirty="0" smtClean="0">
                <a:solidFill>
                  <a:schemeClr val="tx1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Based on Howard Gardner’s Theory of </a:t>
            </a:r>
          </a:p>
          <a:p>
            <a:pPr algn="ctr"/>
            <a:r>
              <a:rPr lang="en-US" sz="2800" i="1" dirty="0" smtClean="0">
                <a:solidFill>
                  <a:schemeClr val="tx1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Multiple Intelligences</a:t>
            </a:r>
          </a:p>
          <a:p>
            <a:pPr algn="ctr"/>
            <a:endParaRPr lang="en-US" sz="2800" i="1" dirty="0" smtClean="0">
              <a:solidFill>
                <a:schemeClr val="tx1"/>
              </a:solidFill>
              <a:latin typeface="Aparajita" panose="020B0604020202020204" pitchFamily="34" charset="0"/>
              <a:cs typeface="Aparajita" panose="020B0604020202020204" pitchFamily="34" charset="0"/>
            </a:endParaRPr>
          </a:p>
          <a:p>
            <a:pPr algn="ctr"/>
            <a:r>
              <a:rPr lang="en-US" sz="2400" dirty="0" smtClean="0">
                <a:latin typeface="AR BLANCA" panose="02000000000000000000" pitchFamily="2" charset="0"/>
              </a:rPr>
              <a:t>Illinois Reading Council Conference  Fall 2014</a:t>
            </a:r>
          </a:p>
          <a:p>
            <a:pPr algn="ctr"/>
            <a:r>
              <a:rPr lang="en-US" sz="1600" dirty="0" smtClean="0"/>
              <a:t>Presentation By: Mrs. Christy Ziller</a:t>
            </a:r>
          </a:p>
          <a:p>
            <a:pPr algn="ctr"/>
            <a:r>
              <a:rPr lang="en-US" sz="1600" dirty="0" smtClean="0"/>
              <a:t>Wilmington Middle School Wilmington, Il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21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Unit of Study to </a:t>
            </a:r>
            <a:br>
              <a:rPr lang="en-US" dirty="0" smtClean="0"/>
            </a:br>
            <a:r>
              <a:rPr lang="en-US" dirty="0" smtClean="0"/>
              <a:t>Inventory My Classroom</a:t>
            </a:r>
            <a:endParaRPr 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057400"/>
            <a:ext cx="357187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20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75724"/>
            <a:ext cx="8534400" cy="924475"/>
          </a:xfrm>
        </p:spPr>
        <p:txBody>
          <a:bodyPr/>
          <a:lstStyle/>
          <a:p>
            <a:r>
              <a:rPr lang="en-US" dirty="0" smtClean="0"/>
              <a:t>Lesson 1 Day 1: Learning About M.I.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10" y="1806575"/>
            <a:ext cx="5426180" cy="4052888"/>
          </a:xfrm>
        </p:spPr>
      </p:pic>
    </p:spTree>
    <p:extLst>
      <p:ext uri="{BB962C8B-B14F-4D97-AF65-F5344CB8AC3E}">
        <p14:creationId xmlns:p14="http://schemas.microsoft.com/office/powerpoint/2010/main" val="205217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Point with Foldable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10" y="1806575"/>
            <a:ext cx="5426180" cy="4052888"/>
          </a:xfrm>
        </p:spPr>
      </p:pic>
    </p:spTree>
    <p:extLst>
      <p:ext uri="{BB962C8B-B14F-4D97-AF65-F5344CB8AC3E}">
        <p14:creationId xmlns:p14="http://schemas.microsoft.com/office/powerpoint/2010/main" val="157471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286000"/>
            <a:ext cx="5426180" cy="4052888"/>
          </a:xfr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2: Day 2 and 3 – Centers</a:t>
            </a:r>
            <a:br>
              <a:rPr lang="en-US" dirty="0" smtClean="0"/>
            </a:br>
            <a:r>
              <a:rPr lang="en-US" dirty="0" smtClean="0"/>
              <a:t>Bodily/Kinesthetic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83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2: Day 2 and 3 – Centers</a:t>
            </a:r>
            <a:br>
              <a:rPr lang="en-US" dirty="0"/>
            </a:br>
            <a:r>
              <a:rPr lang="en-US" dirty="0" smtClean="0"/>
              <a:t>Visual/Spatial 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917" y="1806575"/>
            <a:ext cx="5424166" cy="40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768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2: Day 2 and 3 – </a:t>
            </a:r>
            <a:r>
              <a:rPr lang="en-US" dirty="0" smtClean="0"/>
              <a:t>Centers</a:t>
            </a:r>
            <a:br>
              <a:rPr lang="en-US" dirty="0" smtClean="0"/>
            </a:br>
            <a:r>
              <a:rPr lang="en-US" dirty="0" smtClean="0"/>
              <a:t>Musical/ Rhythmic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10" y="1806575"/>
            <a:ext cx="5426180" cy="4052888"/>
          </a:xfrm>
        </p:spPr>
      </p:pic>
    </p:spTree>
    <p:extLst>
      <p:ext uri="{BB962C8B-B14F-4D97-AF65-F5344CB8AC3E}">
        <p14:creationId xmlns:p14="http://schemas.microsoft.com/office/powerpoint/2010/main" val="57611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2: Day 2 and 3 – Centers</a:t>
            </a:r>
            <a:br>
              <a:rPr lang="en-US" dirty="0"/>
            </a:br>
            <a:r>
              <a:rPr lang="en-US" dirty="0" smtClean="0"/>
              <a:t>Verbal/ Linguistic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10" y="1806575"/>
            <a:ext cx="5426180" cy="4052888"/>
          </a:xfrm>
        </p:spPr>
      </p:pic>
    </p:spTree>
    <p:extLst>
      <p:ext uri="{BB962C8B-B14F-4D97-AF65-F5344CB8AC3E}">
        <p14:creationId xmlns:p14="http://schemas.microsoft.com/office/powerpoint/2010/main" val="303822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2: Day 2 and 3 – Centers</a:t>
            </a:r>
            <a:br>
              <a:rPr lang="en-US" dirty="0"/>
            </a:br>
            <a:r>
              <a:rPr lang="en-US" dirty="0" smtClean="0"/>
              <a:t>Interpersonal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10" y="1806575"/>
            <a:ext cx="5426180" cy="4052888"/>
          </a:xfrm>
        </p:spPr>
      </p:pic>
    </p:spTree>
    <p:extLst>
      <p:ext uri="{BB962C8B-B14F-4D97-AF65-F5344CB8AC3E}">
        <p14:creationId xmlns:p14="http://schemas.microsoft.com/office/powerpoint/2010/main" val="75195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2: Day 2 and 3 – Centers</a:t>
            </a:r>
            <a:br>
              <a:rPr lang="en-US" dirty="0"/>
            </a:br>
            <a:r>
              <a:rPr lang="en-US" dirty="0" smtClean="0"/>
              <a:t>Naturalistic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10" y="1806575"/>
            <a:ext cx="5426180" cy="4052888"/>
          </a:xfrm>
        </p:spPr>
      </p:pic>
    </p:spTree>
    <p:extLst>
      <p:ext uri="{BB962C8B-B14F-4D97-AF65-F5344CB8AC3E}">
        <p14:creationId xmlns:p14="http://schemas.microsoft.com/office/powerpoint/2010/main" val="406288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2: Day 2 and 3 – Centers</a:t>
            </a:r>
            <a:br>
              <a:rPr lang="en-US" dirty="0"/>
            </a:br>
            <a:r>
              <a:rPr lang="en-US" dirty="0" smtClean="0"/>
              <a:t>Intrapersonal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10" y="1806575"/>
            <a:ext cx="5426180" cy="4052888"/>
          </a:xfrm>
        </p:spPr>
      </p:pic>
    </p:spTree>
    <p:extLst>
      <p:ext uri="{BB962C8B-B14F-4D97-AF65-F5344CB8AC3E}">
        <p14:creationId xmlns:p14="http://schemas.microsoft.com/office/powerpoint/2010/main" val="157717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71600"/>
            <a:ext cx="8534400" cy="3733800"/>
          </a:xfrm>
        </p:spPr>
        <p:txBody>
          <a:bodyPr/>
          <a:lstStyle/>
          <a:p>
            <a:pPr algn="ctr"/>
            <a:r>
              <a:rPr lang="en-US" dirty="0" smtClean="0"/>
              <a:t>“If a child can’t learn </a:t>
            </a:r>
            <a:br>
              <a:rPr lang="en-US" dirty="0" smtClean="0"/>
            </a:br>
            <a:r>
              <a:rPr lang="en-US" dirty="0" smtClean="0"/>
              <a:t>the way we teach, maybe </a:t>
            </a:r>
            <a:br>
              <a:rPr lang="en-US" dirty="0" smtClean="0"/>
            </a:br>
            <a:r>
              <a:rPr lang="en-US" dirty="0" smtClean="0"/>
              <a:t>we should teach the way they learn.” </a:t>
            </a:r>
            <a:br>
              <a:rPr lang="en-US" dirty="0" smtClean="0"/>
            </a:br>
            <a:r>
              <a:rPr lang="en-US" dirty="0" smtClean="0"/>
              <a:t>                                – Ignacio Estrada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77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2: Day 2 and 3 – Centers</a:t>
            </a:r>
            <a:br>
              <a:rPr lang="en-US" dirty="0"/>
            </a:br>
            <a:r>
              <a:rPr lang="en-US" dirty="0" smtClean="0"/>
              <a:t>Mathematical/Logic</a:t>
            </a:r>
            <a:endParaRPr lang="en-US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917" y="1806575"/>
            <a:ext cx="5424166" cy="40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07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75724"/>
            <a:ext cx="8229600" cy="924475"/>
          </a:xfrm>
        </p:spPr>
        <p:txBody>
          <a:bodyPr/>
          <a:lstStyle/>
          <a:p>
            <a:r>
              <a:rPr lang="en-US" dirty="0" smtClean="0"/>
              <a:t>PMI – Positive, Minus, and Intriguing</a:t>
            </a:r>
            <a:endParaRPr lang="en-US" dirty="0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438400"/>
            <a:ext cx="7124700" cy="2915456"/>
          </a:xfrm>
        </p:spPr>
      </p:pic>
    </p:spTree>
    <p:extLst>
      <p:ext uri="{BB962C8B-B14F-4D97-AF65-F5344CB8AC3E}">
        <p14:creationId xmlns:p14="http://schemas.microsoft.com/office/powerpoint/2010/main" val="71643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3-2-1 Assessment</a:t>
            </a:r>
            <a:endParaRPr lang="en-US" dirty="0"/>
          </a:p>
        </p:txBody>
      </p:sp>
      <p:pic>
        <p:nvPicPr>
          <p:cNvPr id="6" name="Content Placeholder 5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99" y="1676400"/>
            <a:ext cx="5418589" cy="4699205"/>
          </a:xfrm>
        </p:spPr>
      </p:pic>
    </p:spTree>
    <p:extLst>
      <p:ext uri="{BB962C8B-B14F-4D97-AF65-F5344CB8AC3E}">
        <p14:creationId xmlns:p14="http://schemas.microsoft.com/office/powerpoint/2010/main" val="83622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3: Day 4</a:t>
            </a:r>
            <a:br>
              <a:rPr lang="en-US" dirty="0" smtClean="0"/>
            </a:br>
            <a:r>
              <a:rPr lang="en-US" dirty="0" smtClean="0"/>
              <a:t>Mapping Our Strengths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3632200"/>
            <a:ext cx="4114799" cy="307339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918" y="3657600"/>
            <a:ext cx="4038600" cy="301648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5800" y="2362200"/>
            <a:ext cx="777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>
                <a:hlinkClick r:id="rId4"/>
              </a:rPr>
              <a:t>http://literacynet.org/mi/assessment/findyourstrengths.html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1569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can teachers make improvements to their teaching now that you are aware of multiple intelligences and your personal strengths as a learner?</a:t>
            </a:r>
          </a:p>
          <a:p>
            <a:endParaRPr lang="en-US" dirty="0"/>
          </a:p>
          <a:p>
            <a:r>
              <a:rPr lang="en-US" dirty="0"/>
              <a:t>What recommendations would you make to our school administration to strengthen student achievement as it pertains to learning styles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What recommendations would you make to our school administration to strengthen student achievement as it pertains to learning styles?</a:t>
            </a:r>
          </a:p>
        </p:txBody>
      </p:sp>
    </p:spTree>
    <p:extLst>
      <p:ext uri="{BB962C8B-B14F-4D97-AF65-F5344CB8AC3E}">
        <p14:creationId xmlns:p14="http://schemas.microsoft.com/office/powerpoint/2010/main" val="290571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4: Day 5 and 6</a:t>
            </a:r>
            <a:br>
              <a:rPr lang="en-US" dirty="0" smtClean="0"/>
            </a:br>
            <a:r>
              <a:rPr lang="en-US" dirty="0" smtClean="0"/>
              <a:t>Analysis of Non-Fiction Text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09800"/>
            <a:ext cx="3429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416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762000"/>
            <a:ext cx="61452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10" y="1806575"/>
            <a:ext cx="5426180" cy="4052888"/>
          </a:xfrm>
        </p:spPr>
      </p:pic>
    </p:spTree>
    <p:extLst>
      <p:ext uri="{BB962C8B-B14F-4D97-AF65-F5344CB8AC3E}">
        <p14:creationId xmlns:p14="http://schemas.microsoft.com/office/powerpoint/2010/main" val="2366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10" y="1806575"/>
            <a:ext cx="5426180" cy="4052888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762000"/>
            <a:ext cx="61452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540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125113" cy="924475"/>
          </a:xfrm>
        </p:spPr>
        <p:txBody>
          <a:bodyPr/>
          <a:lstStyle/>
          <a:p>
            <a:r>
              <a:rPr lang="en-US" dirty="0" smtClean="0"/>
              <a:t>Lesson 5: Day 7</a:t>
            </a:r>
            <a:br>
              <a:rPr lang="en-US" dirty="0" smtClean="0"/>
            </a:br>
            <a:r>
              <a:rPr lang="en-US" dirty="0" smtClean="0"/>
              <a:t>Text Dependent Questions about Informational Text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097998"/>
            <a:ext cx="3733800" cy="45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947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75724"/>
            <a:ext cx="7220155" cy="1610276"/>
          </a:xfrm>
        </p:spPr>
        <p:txBody>
          <a:bodyPr/>
          <a:lstStyle/>
          <a:p>
            <a:r>
              <a:rPr lang="en-US" dirty="0" smtClean="0"/>
              <a:t>Lesson 6: Day 8, 9, and 10</a:t>
            </a:r>
            <a:br>
              <a:rPr lang="en-US" dirty="0" smtClean="0"/>
            </a:br>
            <a:endParaRPr lang="en-US" u="sng" dirty="0"/>
          </a:p>
        </p:txBody>
      </p:sp>
      <p:sp>
        <p:nvSpPr>
          <p:cNvPr id="4" name="Rectangle 3"/>
          <p:cNvSpPr/>
          <p:nvPr/>
        </p:nvSpPr>
        <p:spPr>
          <a:xfrm>
            <a:off x="914400" y="2057400"/>
            <a:ext cx="6781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Biography and Autobiography </a:t>
            </a:r>
          </a:p>
          <a:p>
            <a:r>
              <a:rPr lang="en-US" dirty="0" smtClean="0"/>
              <a:t>Using Mentor Text </a:t>
            </a:r>
          </a:p>
          <a:p>
            <a:r>
              <a:rPr lang="en-US" u="sng" dirty="0" smtClean="0"/>
              <a:t>How We Are Smart </a:t>
            </a:r>
            <a:r>
              <a:rPr lang="en-US" dirty="0" smtClean="0"/>
              <a:t>by: W. Nikola-Lisa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35182" y="3823855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(Student Example)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11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343400"/>
            <a:ext cx="8077200" cy="1838876"/>
          </a:xfrm>
        </p:spPr>
        <p:txBody>
          <a:bodyPr/>
          <a:lstStyle/>
          <a:p>
            <a:r>
              <a:rPr lang="en-US" u="sng" dirty="0" smtClean="0"/>
              <a:t>If the Shoe Fits… How to Develop Multiple Intelligences in the Classroom </a:t>
            </a:r>
            <a:r>
              <a:rPr lang="en-US" dirty="0" smtClean="0"/>
              <a:t>by Carolyn Chapman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535" y="381000"/>
            <a:ext cx="2815070" cy="363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269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Ways To Develop M.I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Verbal/Linguistic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Computers</a:t>
            </a:r>
          </a:p>
          <a:p>
            <a:r>
              <a:rPr lang="en-US" dirty="0" smtClean="0"/>
              <a:t>Dramatic readings</a:t>
            </a:r>
          </a:p>
          <a:p>
            <a:r>
              <a:rPr lang="en-US" dirty="0" smtClean="0"/>
              <a:t>Cooperative learning</a:t>
            </a:r>
          </a:p>
          <a:p>
            <a:r>
              <a:rPr lang="en-US" dirty="0" smtClean="0"/>
              <a:t>Peer teaching</a:t>
            </a:r>
          </a:p>
          <a:p>
            <a:r>
              <a:rPr lang="en-US" dirty="0" smtClean="0"/>
              <a:t>Graphic organizers</a:t>
            </a:r>
          </a:p>
          <a:p>
            <a:r>
              <a:rPr lang="en-US" dirty="0" smtClean="0"/>
              <a:t>Games</a:t>
            </a:r>
          </a:p>
          <a:p>
            <a:r>
              <a:rPr lang="en-US" dirty="0" smtClean="0"/>
              <a:t>films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5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Ways To Develop M.I.</a:t>
            </a:r>
            <a:br>
              <a:rPr lang="en-US" dirty="0"/>
            </a:br>
            <a:r>
              <a:rPr lang="en-US" dirty="0" smtClean="0"/>
              <a:t>Musical/Rhythmic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Establish a musical environment</a:t>
            </a:r>
          </a:p>
          <a:p>
            <a:r>
              <a:rPr lang="en-US" dirty="0" smtClean="0"/>
              <a:t>Create curriculum songs</a:t>
            </a:r>
          </a:p>
          <a:p>
            <a:r>
              <a:rPr lang="en-US" dirty="0" smtClean="0"/>
              <a:t>Create raps, songs, jingles, cheers, and poems</a:t>
            </a:r>
          </a:p>
          <a:p>
            <a:r>
              <a:rPr lang="en-US" dirty="0" smtClean="0"/>
              <a:t>Create musical mnemonics</a:t>
            </a:r>
          </a:p>
          <a:p>
            <a:r>
              <a:rPr lang="en-US" dirty="0" smtClean="0"/>
              <a:t>Practice unison recall</a:t>
            </a:r>
          </a:p>
          <a:p>
            <a:r>
              <a:rPr lang="en-US" dirty="0" smtClean="0"/>
              <a:t>Allow background noises and music</a:t>
            </a:r>
          </a:p>
          <a:p>
            <a:r>
              <a:rPr lang="en-US" dirty="0" smtClean="0"/>
              <a:t>Create dances that illustrate concepts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86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Ways To Develop M.I.</a:t>
            </a:r>
            <a:br>
              <a:rPr lang="en-US" dirty="0"/>
            </a:br>
            <a:r>
              <a:rPr lang="en-US" dirty="0" smtClean="0"/>
              <a:t>Logical/mathematical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Puzzles</a:t>
            </a:r>
          </a:p>
          <a:p>
            <a:r>
              <a:rPr lang="en-US" dirty="0" smtClean="0"/>
              <a:t>Patterns and their relationships</a:t>
            </a:r>
          </a:p>
          <a:p>
            <a:r>
              <a:rPr lang="en-US" dirty="0" smtClean="0"/>
              <a:t>Analogies</a:t>
            </a:r>
          </a:p>
          <a:p>
            <a:r>
              <a:rPr lang="en-US" dirty="0" smtClean="0"/>
              <a:t>Timelines</a:t>
            </a:r>
            <a:r>
              <a:rPr lang="en-US" dirty="0"/>
              <a:t>;</a:t>
            </a:r>
            <a:r>
              <a:rPr lang="en-US" dirty="0" smtClean="0"/>
              <a:t> outlines</a:t>
            </a:r>
          </a:p>
          <a:p>
            <a:r>
              <a:rPr lang="en-US" dirty="0" smtClean="0"/>
              <a:t>Computers</a:t>
            </a:r>
          </a:p>
          <a:p>
            <a:r>
              <a:rPr lang="en-US" dirty="0" smtClean="0"/>
              <a:t>Categorizing facts and information</a:t>
            </a:r>
          </a:p>
          <a:p>
            <a:r>
              <a:rPr lang="en-US" dirty="0" smtClean="0"/>
              <a:t>Challenging tasks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00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Ways To Develop M.I.</a:t>
            </a:r>
            <a:br>
              <a:rPr lang="en-US" dirty="0"/>
            </a:br>
            <a:r>
              <a:rPr lang="en-US" dirty="0" smtClean="0"/>
              <a:t>Visual/Spatial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362200"/>
            <a:ext cx="7125112" cy="4051437"/>
          </a:xfrm>
        </p:spPr>
        <p:txBody>
          <a:bodyPr/>
          <a:lstStyle/>
          <a:p>
            <a:r>
              <a:rPr lang="en-US" dirty="0" smtClean="0"/>
              <a:t>Variety of art materials</a:t>
            </a:r>
          </a:p>
          <a:p>
            <a:r>
              <a:rPr lang="en-US" dirty="0" smtClean="0"/>
              <a:t>Camera</a:t>
            </a:r>
          </a:p>
          <a:p>
            <a:r>
              <a:rPr lang="en-US" dirty="0" smtClean="0"/>
              <a:t>Graphic-rich environment</a:t>
            </a:r>
          </a:p>
          <a:p>
            <a:r>
              <a:rPr lang="en-US" dirty="0" smtClean="0"/>
              <a:t>Posters, charts, graphics, and pictures</a:t>
            </a:r>
          </a:p>
          <a:p>
            <a:r>
              <a:rPr lang="en-US" dirty="0" smtClean="0"/>
              <a:t>Illustrations, sketches, drawings, and painting</a:t>
            </a:r>
          </a:p>
          <a:p>
            <a:r>
              <a:rPr lang="en-US" dirty="0" smtClean="0"/>
              <a:t>Use of overhead or </a:t>
            </a:r>
            <a:r>
              <a:rPr lang="en-US" dirty="0"/>
              <a:t>E</a:t>
            </a:r>
            <a:r>
              <a:rPr lang="en-US" dirty="0" smtClean="0"/>
              <a:t>lmo</a:t>
            </a:r>
          </a:p>
          <a:p>
            <a:r>
              <a:rPr lang="en-US" dirty="0" smtClean="0"/>
              <a:t>Props</a:t>
            </a:r>
          </a:p>
          <a:p>
            <a:r>
              <a:rPr lang="en-US" dirty="0" smtClean="0"/>
              <a:t>Color coding system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34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Ways To Develop M.I.</a:t>
            </a:r>
            <a:br>
              <a:rPr lang="en-US" dirty="0"/>
            </a:br>
            <a:r>
              <a:rPr lang="en-US" dirty="0" smtClean="0"/>
              <a:t>Bodily/Kinesthetic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Field trips</a:t>
            </a:r>
          </a:p>
          <a:p>
            <a:r>
              <a:rPr lang="en-US" dirty="0" smtClean="0"/>
              <a:t>Centers</a:t>
            </a:r>
          </a:p>
          <a:p>
            <a:r>
              <a:rPr lang="en-US" dirty="0" smtClean="0"/>
              <a:t>Labs</a:t>
            </a:r>
          </a:p>
          <a:p>
            <a:r>
              <a:rPr lang="en-US" dirty="0" smtClean="0"/>
              <a:t>Outdoor education</a:t>
            </a:r>
          </a:p>
          <a:p>
            <a:r>
              <a:rPr lang="en-US" dirty="0" smtClean="0"/>
              <a:t>Use of manipulative</a:t>
            </a:r>
          </a:p>
          <a:p>
            <a:r>
              <a:rPr lang="en-US" dirty="0" smtClean="0"/>
              <a:t>Sports/games</a:t>
            </a:r>
          </a:p>
          <a:p>
            <a:r>
              <a:rPr lang="en-US" dirty="0" smtClean="0"/>
              <a:t>Frequent stretching/</a:t>
            </a:r>
            <a:r>
              <a:rPr lang="en-US" dirty="0" err="1" smtClean="0"/>
              <a:t>excercising</a:t>
            </a:r>
            <a:r>
              <a:rPr lang="en-US" dirty="0" smtClean="0"/>
              <a:t> </a:t>
            </a:r>
          </a:p>
          <a:p>
            <a:r>
              <a:rPr lang="en-US" dirty="0" smtClean="0"/>
              <a:t>projects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04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Ways To Develop M.I.</a:t>
            </a:r>
            <a:br>
              <a:rPr lang="en-US" dirty="0"/>
            </a:br>
            <a:r>
              <a:rPr lang="en-US" dirty="0" smtClean="0"/>
              <a:t>Intrapersonal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 solving</a:t>
            </a:r>
          </a:p>
          <a:p>
            <a:r>
              <a:rPr lang="en-US" dirty="0" smtClean="0"/>
              <a:t>Goal setting</a:t>
            </a:r>
          </a:p>
          <a:p>
            <a:r>
              <a:rPr lang="en-US" dirty="0" smtClean="0"/>
              <a:t>Journals</a:t>
            </a:r>
          </a:p>
          <a:p>
            <a:r>
              <a:rPr lang="en-US" dirty="0" smtClean="0"/>
              <a:t>Metacognition</a:t>
            </a:r>
          </a:p>
          <a:p>
            <a:r>
              <a:rPr lang="en-US" dirty="0" smtClean="0"/>
              <a:t>Independent learning times</a:t>
            </a:r>
          </a:p>
          <a:p>
            <a:r>
              <a:rPr lang="en-US" dirty="0" smtClean="0"/>
              <a:t>Silent reflection time</a:t>
            </a:r>
          </a:p>
          <a:p>
            <a:r>
              <a:rPr lang="en-US" dirty="0" smtClean="0"/>
              <a:t>Imagery exercising</a:t>
            </a:r>
          </a:p>
          <a:p>
            <a:r>
              <a:rPr lang="en-US" dirty="0" smtClean="0"/>
              <a:t>Independent assignments</a:t>
            </a:r>
          </a:p>
          <a:p>
            <a:r>
              <a:rPr lang="en-US" dirty="0" smtClean="0"/>
              <a:t>Self-discovery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60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Ways To Develop M.I.</a:t>
            </a:r>
            <a:br>
              <a:rPr lang="en-US" dirty="0"/>
            </a:br>
            <a:r>
              <a:rPr lang="en-US" dirty="0" smtClean="0"/>
              <a:t>Interpersonal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Think-pair-share</a:t>
            </a:r>
          </a:p>
          <a:p>
            <a:r>
              <a:rPr lang="en-US" dirty="0" smtClean="0"/>
              <a:t>Cooperative tasks</a:t>
            </a:r>
          </a:p>
          <a:p>
            <a:r>
              <a:rPr lang="en-US" dirty="0" smtClean="0"/>
              <a:t>Jigsaw</a:t>
            </a:r>
          </a:p>
          <a:p>
            <a:r>
              <a:rPr lang="en-US" dirty="0" smtClean="0"/>
              <a:t>Group tasks: comic strips, songs, poems, or collages</a:t>
            </a:r>
          </a:p>
          <a:p>
            <a:r>
              <a:rPr lang="en-US" dirty="0" smtClean="0"/>
              <a:t>Physical activities such as games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23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Mrs. Christy Ziller</a:t>
            </a:r>
          </a:p>
          <a:p>
            <a:r>
              <a:rPr lang="en-US" dirty="0" smtClean="0"/>
              <a:t>B.A. Elementary Education, M.S. Reading</a:t>
            </a:r>
          </a:p>
          <a:p>
            <a:r>
              <a:rPr lang="en-US" dirty="0" smtClean="0"/>
              <a:t>7</a:t>
            </a:r>
            <a:r>
              <a:rPr lang="en-US" baseline="30000" dirty="0" smtClean="0"/>
              <a:t>th</a:t>
            </a:r>
            <a:r>
              <a:rPr lang="en-US" dirty="0" smtClean="0"/>
              <a:t> grade Wilmington Middle School </a:t>
            </a:r>
          </a:p>
          <a:p>
            <a:r>
              <a:rPr lang="en-US" dirty="0" smtClean="0"/>
              <a:t>Wilmington School District 209-U</a:t>
            </a:r>
          </a:p>
          <a:p>
            <a:r>
              <a:rPr lang="en-US" dirty="0" smtClean="0"/>
              <a:t>E-mail: cziller@wilmington.will.k12.il.us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0"/>
            <a:ext cx="7848600" cy="2590800"/>
          </a:xfrm>
        </p:spPr>
        <p:txBody>
          <a:bodyPr/>
          <a:lstStyle/>
          <a:p>
            <a:r>
              <a:rPr lang="en-US" u="sng" dirty="0" smtClean="0"/>
              <a:t>Nurturing Intelligences: A Guide to Multiple Intelligences Theory and Teaching </a:t>
            </a:r>
            <a:r>
              <a:rPr lang="en-US" dirty="0" smtClean="0"/>
              <a:t>by: Brian A. Haggerty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1000"/>
            <a:ext cx="245307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323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Charlotte Danielson - Evidence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Component 3a: Communicating with Students</a:t>
            </a:r>
          </a:p>
          <a:p>
            <a:r>
              <a:rPr lang="en-US" dirty="0" smtClean="0"/>
              <a:t>Backward </a:t>
            </a:r>
            <a:r>
              <a:rPr lang="en-US" dirty="0"/>
              <a:t>Design </a:t>
            </a:r>
            <a:r>
              <a:rPr lang="en-US" dirty="0" smtClean="0"/>
              <a:t>Model</a:t>
            </a:r>
            <a:endParaRPr lang="en-US" dirty="0"/>
          </a:p>
          <a:p>
            <a:r>
              <a:rPr lang="en-US" dirty="0" smtClean="0"/>
              <a:t>Presentation </a:t>
            </a:r>
            <a:r>
              <a:rPr lang="en-US" dirty="0"/>
              <a:t>of materials in a clear manner</a:t>
            </a:r>
          </a:p>
          <a:p>
            <a:r>
              <a:rPr lang="en-US" dirty="0" smtClean="0"/>
              <a:t>Sequence </a:t>
            </a:r>
            <a:r>
              <a:rPr lang="en-US" dirty="0"/>
              <a:t>Graphic Organizers</a:t>
            </a:r>
          </a:p>
          <a:p>
            <a:r>
              <a:rPr lang="en-US" dirty="0" smtClean="0"/>
              <a:t>Concepts </a:t>
            </a:r>
            <a:r>
              <a:rPr lang="en-US" dirty="0"/>
              <a:t>Maps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52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85800"/>
            <a:ext cx="7125113" cy="924475"/>
          </a:xfrm>
        </p:spPr>
        <p:txBody>
          <a:bodyPr/>
          <a:lstStyle/>
          <a:p>
            <a:r>
              <a:rPr lang="en-US" dirty="0"/>
              <a:t>Charlotte Danielson - Evidence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Component 3b: Using Questioning and Discussion Techniques</a:t>
            </a:r>
          </a:p>
          <a:p>
            <a:r>
              <a:rPr lang="en-US" dirty="0" smtClean="0"/>
              <a:t>Open-ended </a:t>
            </a:r>
            <a:r>
              <a:rPr lang="en-US" dirty="0"/>
              <a:t>Questioning</a:t>
            </a:r>
          </a:p>
          <a:p>
            <a:r>
              <a:rPr lang="en-US" dirty="0" smtClean="0"/>
              <a:t>Text-Dependent </a:t>
            </a:r>
            <a:r>
              <a:rPr lang="en-US" dirty="0"/>
              <a:t>Questioning</a:t>
            </a:r>
          </a:p>
          <a:p>
            <a:r>
              <a:rPr lang="en-US" dirty="0" smtClean="0"/>
              <a:t>Question Frames</a:t>
            </a:r>
            <a:endParaRPr lang="en-US" dirty="0"/>
          </a:p>
          <a:p>
            <a:r>
              <a:rPr lang="en-US" dirty="0" smtClean="0"/>
              <a:t>Turn-To-Your-Partner </a:t>
            </a:r>
            <a:r>
              <a:rPr lang="en-US" dirty="0"/>
              <a:t>Activity</a:t>
            </a:r>
          </a:p>
          <a:p>
            <a:r>
              <a:rPr lang="en-US" dirty="0" smtClean="0"/>
              <a:t>Think-Write-Pair </a:t>
            </a:r>
            <a:r>
              <a:rPr lang="en-US" dirty="0"/>
              <a:t>Share Activity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63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Charlotte Danielson - Evidence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38400"/>
            <a:ext cx="7125112" cy="405143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Component 3c: Engaging Students in </a:t>
            </a:r>
            <a:r>
              <a:rPr lang="en-US" dirty="0" smtClean="0"/>
              <a:t>Learning</a:t>
            </a:r>
            <a:endParaRPr lang="en-US" dirty="0"/>
          </a:p>
          <a:p>
            <a:r>
              <a:rPr lang="en-US" dirty="0" smtClean="0"/>
              <a:t>I </a:t>
            </a:r>
            <a:r>
              <a:rPr lang="en-US" dirty="0"/>
              <a:t>Used to Think…But Now I </a:t>
            </a:r>
            <a:r>
              <a:rPr lang="en-US" dirty="0" smtClean="0"/>
              <a:t>Know</a:t>
            </a:r>
            <a:endParaRPr lang="en-US" dirty="0"/>
          </a:p>
          <a:p>
            <a:r>
              <a:rPr lang="en-US" dirty="0" smtClean="0"/>
              <a:t>Collaborative </a:t>
            </a:r>
            <a:r>
              <a:rPr lang="en-US" dirty="0"/>
              <a:t>Strategic Reading </a:t>
            </a:r>
          </a:p>
          <a:p>
            <a:r>
              <a:rPr lang="en-US" dirty="0" smtClean="0"/>
              <a:t>Comparison </a:t>
            </a:r>
            <a:r>
              <a:rPr lang="en-US" dirty="0"/>
              <a:t>Organizers</a:t>
            </a:r>
          </a:p>
          <a:p>
            <a:r>
              <a:rPr lang="en-US" dirty="0" smtClean="0"/>
              <a:t>Pattern </a:t>
            </a:r>
            <a:r>
              <a:rPr lang="en-US" dirty="0"/>
              <a:t>Organizers</a:t>
            </a:r>
          </a:p>
          <a:p>
            <a:r>
              <a:rPr lang="en-US" dirty="0" smtClean="0"/>
              <a:t>Small </a:t>
            </a:r>
            <a:r>
              <a:rPr lang="en-US" dirty="0"/>
              <a:t>Group Strategies </a:t>
            </a:r>
          </a:p>
          <a:p>
            <a:r>
              <a:rPr lang="en-US" dirty="0" smtClean="0"/>
              <a:t>Visualizing </a:t>
            </a:r>
            <a:r>
              <a:rPr lang="en-US" dirty="0"/>
              <a:t>Strategies</a:t>
            </a:r>
          </a:p>
          <a:p>
            <a:r>
              <a:rPr lang="en-US" dirty="0" smtClean="0"/>
              <a:t>Summarizing </a:t>
            </a:r>
            <a:r>
              <a:rPr lang="en-US" dirty="0"/>
              <a:t>Strategies</a:t>
            </a:r>
          </a:p>
          <a:p>
            <a:r>
              <a:rPr lang="en-US" dirty="0" smtClean="0"/>
              <a:t>Information </a:t>
            </a:r>
            <a:r>
              <a:rPr lang="en-US" dirty="0"/>
              <a:t>Organizers</a:t>
            </a:r>
          </a:p>
          <a:p>
            <a:r>
              <a:rPr lang="en-US" dirty="0" smtClean="0"/>
              <a:t>Informal </a:t>
            </a:r>
            <a:r>
              <a:rPr lang="en-US" dirty="0"/>
              <a:t>/Formal Writing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15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Charlotte Danielson - Evidence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Component 3d: Using Assessment in Instruction</a:t>
            </a:r>
          </a:p>
          <a:p>
            <a:r>
              <a:rPr lang="en-US" dirty="0" smtClean="0"/>
              <a:t>Observations</a:t>
            </a:r>
            <a:endParaRPr lang="en-US" dirty="0"/>
          </a:p>
          <a:p>
            <a:r>
              <a:rPr lang="en-US" dirty="0" smtClean="0"/>
              <a:t>Conversations</a:t>
            </a:r>
            <a:endParaRPr lang="en-US" dirty="0"/>
          </a:p>
          <a:p>
            <a:r>
              <a:rPr lang="en-US" dirty="0" smtClean="0"/>
              <a:t>Student </a:t>
            </a:r>
            <a:r>
              <a:rPr lang="en-US" dirty="0"/>
              <a:t>Self-Evaluations</a:t>
            </a:r>
          </a:p>
          <a:p>
            <a:r>
              <a:rPr lang="en-US" dirty="0" smtClean="0"/>
              <a:t>Artifacts </a:t>
            </a:r>
            <a:r>
              <a:rPr lang="en-US" dirty="0"/>
              <a:t>of Learning</a:t>
            </a:r>
          </a:p>
          <a:p>
            <a:r>
              <a:rPr lang="en-US" dirty="0" smtClean="0"/>
              <a:t>Analysis</a:t>
            </a:r>
            <a:endParaRPr lang="en-US" dirty="0"/>
          </a:p>
          <a:p>
            <a:r>
              <a:rPr lang="en-US" dirty="0" smtClean="0"/>
              <a:t>Formative </a:t>
            </a:r>
            <a:r>
              <a:rPr lang="en-US" dirty="0"/>
              <a:t>Assessment Tools </a:t>
            </a:r>
          </a:p>
        </p:txBody>
      </p:sp>
    </p:spTree>
    <p:extLst>
      <p:ext uri="{BB962C8B-B14F-4D97-AF65-F5344CB8AC3E}">
        <p14:creationId xmlns:p14="http://schemas.microsoft.com/office/powerpoint/2010/main" val="363528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3e: Demonstrating Flexibility and Responsiveness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05000"/>
            <a:ext cx="7125112" cy="3039398"/>
          </a:xfrm>
        </p:spPr>
        <p:txBody>
          <a:bodyPr/>
          <a:lstStyle/>
          <a:p>
            <a:r>
              <a:rPr lang="en-US" dirty="0" smtClean="0"/>
              <a:t>Special Education</a:t>
            </a:r>
          </a:p>
          <a:p>
            <a:r>
              <a:rPr lang="en-US" dirty="0" smtClean="0"/>
              <a:t>Individualized Learning</a:t>
            </a:r>
          </a:p>
        </p:txBody>
      </p:sp>
    </p:spTree>
    <p:extLst>
      <p:ext uri="{BB962C8B-B14F-4D97-AF65-F5344CB8AC3E}">
        <p14:creationId xmlns:p14="http://schemas.microsoft.com/office/powerpoint/2010/main" val="179821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TC102455610[[fn=Autumn]]</Template>
  <TotalTime>117</TotalTime>
  <Words>624</Words>
  <Application>Microsoft Office PowerPoint</Application>
  <PresentationFormat>On-screen Show (4:3)</PresentationFormat>
  <Paragraphs>141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Autumn</vt:lpstr>
      <vt:lpstr>Harvesting the Fruits of Your Classroom</vt:lpstr>
      <vt:lpstr>“If a child can’t learn  the way we teach, maybe  we should teach the way they learn.”                                  – Ignacio Estrada</vt:lpstr>
      <vt:lpstr>If the Shoe Fits… How to Develop Multiple Intelligences in the Classroom by Carolyn Chapman</vt:lpstr>
      <vt:lpstr>Nurturing Intelligences: A Guide to Multiple Intelligences Theory and Teaching by: Brian A. Haggerty</vt:lpstr>
      <vt:lpstr>Charlotte Danielson - Evidence</vt:lpstr>
      <vt:lpstr>Charlotte Danielson - Evidence</vt:lpstr>
      <vt:lpstr>Charlotte Danielson - Evidence</vt:lpstr>
      <vt:lpstr>Charlotte Danielson - Evidence</vt:lpstr>
      <vt:lpstr>Component 3e: Demonstrating Flexibility and Responsiveness</vt:lpstr>
      <vt:lpstr>Unit of Study to  Inventory My Classroom</vt:lpstr>
      <vt:lpstr>Lesson 1 Day 1: Learning About M.I. </vt:lpstr>
      <vt:lpstr>Power Point with Foldable</vt:lpstr>
      <vt:lpstr>Lesson 2: Day 2 and 3 – Centers Bodily/Kinesthetic  </vt:lpstr>
      <vt:lpstr>Lesson 2: Day 2 and 3 – Centers Visual/Spatial </vt:lpstr>
      <vt:lpstr>Lesson 2: Day 2 and 3 – Centers Musical/ Rhythmic </vt:lpstr>
      <vt:lpstr>Lesson 2: Day 2 and 3 – Centers Verbal/ Linguistic</vt:lpstr>
      <vt:lpstr>Lesson 2: Day 2 and 3 – Centers Interpersonal</vt:lpstr>
      <vt:lpstr>Lesson 2: Day 2 and 3 – Centers Naturalistic</vt:lpstr>
      <vt:lpstr>Lesson 2: Day 2 and 3 – Centers Intrapersonal</vt:lpstr>
      <vt:lpstr>Lesson 2: Day 2 and 3 – Centers Mathematical/Logic</vt:lpstr>
      <vt:lpstr>PMI – Positive, Minus, and Intriguing</vt:lpstr>
      <vt:lpstr>3-2-1 Assessment</vt:lpstr>
      <vt:lpstr>Lesson 3: Day 4 Mapping Our Strengths</vt:lpstr>
      <vt:lpstr>Reflection Questions</vt:lpstr>
      <vt:lpstr>Lesson 4: Day 5 and 6 Analysis of Non-Fiction Text</vt:lpstr>
      <vt:lpstr>PowerPoint Presentation</vt:lpstr>
      <vt:lpstr>PowerPoint Presentation</vt:lpstr>
      <vt:lpstr>Lesson 5: Day 7 Text Dependent Questions about Informational Text</vt:lpstr>
      <vt:lpstr>Lesson 6: Day 8, 9, and 10 </vt:lpstr>
      <vt:lpstr>Other Ways To Develop M.I. Verbal/Linguistic</vt:lpstr>
      <vt:lpstr>Other Ways To Develop M.I. Musical/Rhythmic</vt:lpstr>
      <vt:lpstr>Other Ways To Develop M.I. Logical/mathematical</vt:lpstr>
      <vt:lpstr>Other Ways To Develop M.I. Visual/Spatial</vt:lpstr>
      <vt:lpstr>Other Ways To Develop M.I. Bodily/Kinesthetic</vt:lpstr>
      <vt:lpstr>Other Ways To Develop M.I. Intrapersonal</vt:lpstr>
      <vt:lpstr>Other Ways To Develop M.I. Interpersonal</vt:lpstr>
      <vt:lpstr>Contact 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Harvesting the Fruits of Your Classroom</dc:title>
  <dc:creator>Ziller Christy</dc:creator>
  <cp:lastModifiedBy>Ziller Christy</cp:lastModifiedBy>
  <cp:revision>12</cp:revision>
  <dcterms:created xsi:type="dcterms:W3CDTF">2014-10-03T04:36:27Z</dcterms:created>
  <dcterms:modified xsi:type="dcterms:W3CDTF">2014-10-03T12:01:29Z</dcterms:modified>
</cp:coreProperties>
</file>